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0" r:id="rId6"/>
    <p:sldId id="269" r:id="rId7"/>
    <p:sldId id="270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8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6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7DE1-AEE0-41B8-983C-533BE591127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6857-6CA5-42FD-975A-A9E7672B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Kgotso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Kgosiemang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93590"/>
            <a:ext cx="1366194" cy="97389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1524000" y="120163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Enhancing the investment and export competitiveness of the Beef </a:t>
            </a:r>
            <a:r>
              <a:rPr lang="en-US" sz="4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lndustry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Image result for free quality images of cattle post in Africa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 bwMode="auto">
          <a:xfrm>
            <a:off x="-275765" y="-13447"/>
            <a:ext cx="13438095" cy="6719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832" y="5345905"/>
            <a:ext cx="1752368" cy="1249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75765" y="0"/>
            <a:ext cx="1343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Enhancing the Investment and Export Competitiveness of the Beef Industry</a:t>
            </a:r>
          </a:p>
        </p:txBody>
      </p:sp>
    </p:spTree>
    <p:extLst>
      <p:ext uri="{BB962C8B-B14F-4D97-AF65-F5344CB8AC3E}">
        <p14:creationId xmlns:p14="http://schemas.microsoft.com/office/powerpoint/2010/main" val="212258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2" y="-154771"/>
            <a:ext cx="13716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855" y="5149164"/>
            <a:ext cx="1752368" cy="1249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6812" y="-136010"/>
            <a:ext cx="1371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76982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2" y="-154771"/>
            <a:ext cx="13716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820" y="5260093"/>
            <a:ext cx="1752368" cy="1249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9103" y="4230195"/>
            <a:ext cx="1368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5717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" y="-1"/>
            <a:ext cx="1371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5755706" y="-286555"/>
            <a:ext cx="6858153" cy="7431110"/>
          </a:xfrm>
          <a:custGeom>
            <a:avLst/>
            <a:gdLst>
              <a:gd name="connsiteX0" fmla="*/ 766445 w 6858153"/>
              <a:gd name="connsiteY0" fmla="*/ 528034 h 7431110"/>
              <a:gd name="connsiteX1" fmla="*/ 766445 w 6858153"/>
              <a:gd name="connsiteY1" fmla="*/ 528034 h 7431110"/>
              <a:gd name="connsiteX2" fmla="*/ 650536 w 6858153"/>
              <a:gd name="connsiteY2" fmla="*/ 515155 h 7431110"/>
              <a:gd name="connsiteX3" fmla="*/ 560383 w 6858153"/>
              <a:gd name="connsiteY3" fmla="*/ 489398 h 7431110"/>
              <a:gd name="connsiteX4" fmla="*/ 470231 w 6858153"/>
              <a:gd name="connsiteY4" fmla="*/ 463640 h 7431110"/>
              <a:gd name="connsiteX5" fmla="*/ 380079 w 6858153"/>
              <a:gd name="connsiteY5" fmla="*/ 412124 h 7431110"/>
              <a:gd name="connsiteX6" fmla="*/ 302806 w 6858153"/>
              <a:gd name="connsiteY6" fmla="*/ 373488 h 7431110"/>
              <a:gd name="connsiteX7" fmla="*/ 315685 w 6858153"/>
              <a:gd name="connsiteY7" fmla="*/ 321972 h 7431110"/>
              <a:gd name="connsiteX8" fmla="*/ 328564 w 6858153"/>
              <a:gd name="connsiteY8" fmla="*/ 283336 h 7431110"/>
              <a:gd name="connsiteX9" fmla="*/ 302806 w 6858153"/>
              <a:gd name="connsiteY9" fmla="*/ 244699 h 7431110"/>
              <a:gd name="connsiteX10" fmla="*/ 740688 w 6858153"/>
              <a:gd name="connsiteY10" fmla="*/ 244699 h 7431110"/>
              <a:gd name="connsiteX11" fmla="*/ 779324 w 6858153"/>
              <a:gd name="connsiteY11" fmla="*/ 257578 h 7431110"/>
              <a:gd name="connsiteX12" fmla="*/ 869476 w 6858153"/>
              <a:gd name="connsiteY12" fmla="*/ 270457 h 7431110"/>
              <a:gd name="connsiteX13" fmla="*/ 985386 w 6858153"/>
              <a:gd name="connsiteY13" fmla="*/ 244699 h 7431110"/>
              <a:gd name="connsiteX14" fmla="*/ 1024023 w 6858153"/>
              <a:gd name="connsiteY14" fmla="*/ 231820 h 7431110"/>
              <a:gd name="connsiteX15" fmla="*/ 1062660 w 6858153"/>
              <a:gd name="connsiteY15" fmla="*/ 206062 h 7431110"/>
              <a:gd name="connsiteX16" fmla="*/ 1127054 w 6858153"/>
              <a:gd name="connsiteY16" fmla="*/ 167426 h 7431110"/>
              <a:gd name="connsiteX17" fmla="*/ 1165691 w 6858153"/>
              <a:gd name="connsiteY17" fmla="*/ 141668 h 7431110"/>
              <a:gd name="connsiteX18" fmla="*/ 1242964 w 6858153"/>
              <a:gd name="connsiteY18" fmla="*/ 128789 h 7431110"/>
              <a:gd name="connsiteX19" fmla="*/ 1371753 w 6858153"/>
              <a:gd name="connsiteY19" fmla="*/ 103031 h 7431110"/>
              <a:gd name="connsiteX20" fmla="*/ 1449026 w 6858153"/>
              <a:gd name="connsiteY20" fmla="*/ 90153 h 7431110"/>
              <a:gd name="connsiteX21" fmla="*/ 1899786 w 6858153"/>
              <a:gd name="connsiteY21" fmla="*/ 77274 h 7431110"/>
              <a:gd name="connsiteX22" fmla="*/ 2608124 w 6858153"/>
              <a:gd name="connsiteY22" fmla="*/ 90153 h 7431110"/>
              <a:gd name="connsiteX23" fmla="*/ 2646761 w 6858153"/>
              <a:gd name="connsiteY23" fmla="*/ 103031 h 7431110"/>
              <a:gd name="connsiteX24" fmla="*/ 2736913 w 6858153"/>
              <a:gd name="connsiteY24" fmla="*/ 115910 h 7431110"/>
              <a:gd name="connsiteX25" fmla="*/ 2775550 w 6858153"/>
              <a:gd name="connsiteY25" fmla="*/ 128789 h 7431110"/>
              <a:gd name="connsiteX26" fmla="*/ 3161916 w 6858153"/>
              <a:gd name="connsiteY26" fmla="*/ 128789 h 7431110"/>
              <a:gd name="connsiteX27" fmla="*/ 3264947 w 6858153"/>
              <a:gd name="connsiteY27" fmla="*/ 115910 h 7431110"/>
              <a:gd name="connsiteX28" fmla="*/ 3458130 w 6858153"/>
              <a:gd name="connsiteY28" fmla="*/ 90153 h 7431110"/>
              <a:gd name="connsiteX29" fmla="*/ 3702829 w 6858153"/>
              <a:gd name="connsiteY29" fmla="*/ 64395 h 7431110"/>
              <a:gd name="connsiteX30" fmla="*/ 4076316 w 6858153"/>
              <a:gd name="connsiteY30" fmla="*/ 77274 h 7431110"/>
              <a:gd name="connsiteX31" fmla="*/ 4295257 w 6858153"/>
              <a:gd name="connsiteY31" fmla="*/ 115910 h 7431110"/>
              <a:gd name="connsiteX32" fmla="*/ 4449803 w 6858153"/>
              <a:gd name="connsiteY32" fmla="*/ 128789 h 7431110"/>
              <a:gd name="connsiteX33" fmla="*/ 4539955 w 6858153"/>
              <a:gd name="connsiteY33" fmla="*/ 154547 h 7431110"/>
              <a:gd name="connsiteX34" fmla="*/ 4733138 w 6858153"/>
              <a:gd name="connsiteY34" fmla="*/ 128789 h 7431110"/>
              <a:gd name="connsiteX35" fmla="*/ 4810412 w 6858153"/>
              <a:gd name="connsiteY35" fmla="*/ 103031 h 7431110"/>
              <a:gd name="connsiteX36" fmla="*/ 5042231 w 6858153"/>
              <a:gd name="connsiteY36" fmla="*/ 64395 h 7431110"/>
              <a:gd name="connsiteX37" fmla="*/ 5183899 w 6858153"/>
              <a:gd name="connsiteY37" fmla="*/ 25758 h 7431110"/>
              <a:gd name="connsiteX38" fmla="*/ 5338445 w 6858153"/>
              <a:gd name="connsiteY38" fmla="*/ 12879 h 7431110"/>
              <a:gd name="connsiteX39" fmla="*/ 5428598 w 6858153"/>
              <a:gd name="connsiteY39" fmla="*/ 0 h 7431110"/>
              <a:gd name="connsiteX40" fmla="*/ 5737691 w 6858153"/>
              <a:gd name="connsiteY40" fmla="*/ 12879 h 7431110"/>
              <a:gd name="connsiteX41" fmla="*/ 5776327 w 6858153"/>
              <a:gd name="connsiteY41" fmla="*/ 38637 h 7431110"/>
              <a:gd name="connsiteX42" fmla="*/ 5892237 w 6858153"/>
              <a:gd name="connsiteY42" fmla="*/ 77274 h 7431110"/>
              <a:gd name="connsiteX43" fmla="*/ 5943753 w 6858153"/>
              <a:gd name="connsiteY43" fmla="*/ 103031 h 7431110"/>
              <a:gd name="connsiteX44" fmla="*/ 6046783 w 6858153"/>
              <a:gd name="connsiteY44" fmla="*/ 167426 h 7431110"/>
              <a:gd name="connsiteX45" fmla="*/ 6098299 w 6858153"/>
              <a:gd name="connsiteY45" fmla="*/ 180305 h 7431110"/>
              <a:gd name="connsiteX46" fmla="*/ 6136936 w 6858153"/>
              <a:gd name="connsiteY46" fmla="*/ 206062 h 7431110"/>
              <a:gd name="connsiteX47" fmla="*/ 6252845 w 6858153"/>
              <a:gd name="connsiteY47" fmla="*/ 257578 h 7431110"/>
              <a:gd name="connsiteX48" fmla="*/ 6304361 w 6858153"/>
              <a:gd name="connsiteY48" fmla="*/ 270457 h 7431110"/>
              <a:gd name="connsiteX49" fmla="*/ 6407392 w 6858153"/>
              <a:gd name="connsiteY49" fmla="*/ 257578 h 7431110"/>
              <a:gd name="connsiteX50" fmla="*/ 6484665 w 6858153"/>
              <a:gd name="connsiteY50" fmla="*/ 231820 h 7431110"/>
              <a:gd name="connsiteX51" fmla="*/ 6574817 w 6858153"/>
              <a:gd name="connsiteY51" fmla="*/ 244699 h 7431110"/>
              <a:gd name="connsiteX52" fmla="*/ 6587696 w 6858153"/>
              <a:gd name="connsiteY52" fmla="*/ 283336 h 7431110"/>
              <a:gd name="connsiteX53" fmla="*/ 6626333 w 6858153"/>
              <a:gd name="connsiteY53" fmla="*/ 386367 h 7431110"/>
              <a:gd name="connsiteX54" fmla="*/ 6639212 w 6858153"/>
              <a:gd name="connsiteY54" fmla="*/ 502276 h 7431110"/>
              <a:gd name="connsiteX55" fmla="*/ 6652091 w 6858153"/>
              <a:gd name="connsiteY55" fmla="*/ 1275009 h 7431110"/>
              <a:gd name="connsiteX56" fmla="*/ 6664969 w 6858153"/>
              <a:gd name="connsiteY56" fmla="*/ 1339403 h 7431110"/>
              <a:gd name="connsiteX57" fmla="*/ 6677848 w 6858153"/>
              <a:gd name="connsiteY57" fmla="*/ 1378040 h 7431110"/>
              <a:gd name="connsiteX58" fmla="*/ 6690727 w 6858153"/>
              <a:gd name="connsiteY58" fmla="*/ 3039415 h 7431110"/>
              <a:gd name="connsiteX59" fmla="*/ 6742243 w 6858153"/>
              <a:gd name="connsiteY59" fmla="*/ 3554569 h 7431110"/>
              <a:gd name="connsiteX60" fmla="*/ 6819516 w 6858153"/>
              <a:gd name="connsiteY60" fmla="*/ 3902299 h 7431110"/>
              <a:gd name="connsiteX61" fmla="*/ 6858153 w 6858153"/>
              <a:gd name="connsiteY61" fmla="*/ 4082603 h 7431110"/>
              <a:gd name="connsiteX62" fmla="*/ 6768000 w 6858153"/>
              <a:gd name="connsiteY62" fmla="*/ 4391696 h 7431110"/>
              <a:gd name="connsiteX63" fmla="*/ 6639212 w 6858153"/>
              <a:gd name="connsiteY63" fmla="*/ 4984124 h 7431110"/>
              <a:gd name="connsiteX64" fmla="*/ 6600575 w 6858153"/>
              <a:gd name="connsiteY64" fmla="*/ 5318975 h 7431110"/>
              <a:gd name="connsiteX65" fmla="*/ 6497544 w 6858153"/>
              <a:gd name="connsiteY65" fmla="*/ 5950040 h 7431110"/>
              <a:gd name="connsiteX66" fmla="*/ 6484665 w 6858153"/>
              <a:gd name="connsiteY66" fmla="*/ 6207617 h 7431110"/>
              <a:gd name="connsiteX67" fmla="*/ 6510423 w 6858153"/>
              <a:gd name="connsiteY67" fmla="*/ 6967471 h 7431110"/>
              <a:gd name="connsiteX68" fmla="*/ 6497544 w 6858153"/>
              <a:gd name="connsiteY68" fmla="*/ 7315200 h 7431110"/>
              <a:gd name="connsiteX69" fmla="*/ 6484665 w 6858153"/>
              <a:gd name="connsiteY69" fmla="*/ 7353837 h 7431110"/>
              <a:gd name="connsiteX70" fmla="*/ 6446029 w 6858153"/>
              <a:gd name="connsiteY70" fmla="*/ 7379595 h 7431110"/>
              <a:gd name="connsiteX71" fmla="*/ 6407392 w 6858153"/>
              <a:gd name="connsiteY71" fmla="*/ 7418231 h 7431110"/>
              <a:gd name="connsiteX72" fmla="*/ 6291482 w 6858153"/>
              <a:gd name="connsiteY72" fmla="*/ 7431110 h 7431110"/>
              <a:gd name="connsiteX73" fmla="*/ 5905116 w 6858153"/>
              <a:gd name="connsiteY73" fmla="*/ 7418231 h 7431110"/>
              <a:gd name="connsiteX74" fmla="*/ 5814964 w 6858153"/>
              <a:gd name="connsiteY74" fmla="*/ 7405353 h 7431110"/>
              <a:gd name="connsiteX75" fmla="*/ 5634660 w 6858153"/>
              <a:gd name="connsiteY75" fmla="*/ 7392474 h 7431110"/>
              <a:gd name="connsiteX76" fmla="*/ 5557386 w 6858153"/>
              <a:gd name="connsiteY76" fmla="*/ 7379595 h 7431110"/>
              <a:gd name="connsiteX77" fmla="*/ 5080868 w 6858153"/>
              <a:gd name="connsiteY77" fmla="*/ 7405353 h 7431110"/>
              <a:gd name="connsiteX78" fmla="*/ 5029353 w 6858153"/>
              <a:gd name="connsiteY78" fmla="*/ 7418231 h 7431110"/>
              <a:gd name="connsiteX79" fmla="*/ 4424045 w 6858153"/>
              <a:gd name="connsiteY79" fmla="*/ 7379595 h 7431110"/>
              <a:gd name="connsiteX80" fmla="*/ 4037679 w 6858153"/>
              <a:gd name="connsiteY80" fmla="*/ 7366716 h 7431110"/>
              <a:gd name="connsiteX81" fmla="*/ 3664192 w 6858153"/>
              <a:gd name="connsiteY81" fmla="*/ 7340958 h 7431110"/>
              <a:gd name="connsiteX82" fmla="*/ 2865702 w 6858153"/>
              <a:gd name="connsiteY82" fmla="*/ 7328079 h 7431110"/>
              <a:gd name="connsiteX83" fmla="*/ 2208879 w 6858153"/>
              <a:gd name="connsiteY83" fmla="*/ 7276564 h 7431110"/>
              <a:gd name="connsiteX84" fmla="*/ 1011144 w 6858153"/>
              <a:gd name="connsiteY84" fmla="*/ 7276564 h 7431110"/>
              <a:gd name="connsiteX85" fmla="*/ 508868 w 6858153"/>
              <a:gd name="connsiteY85" fmla="*/ 7250806 h 7431110"/>
              <a:gd name="connsiteX86" fmla="*/ 483110 w 6858153"/>
              <a:gd name="connsiteY86" fmla="*/ 7173533 h 7431110"/>
              <a:gd name="connsiteX87" fmla="*/ 470231 w 6858153"/>
              <a:gd name="connsiteY87" fmla="*/ 7134896 h 7431110"/>
              <a:gd name="connsiteX88" fmla="*/ 431595 w 6858153"/>
              <a:gd name="connsiteY88" fmla="*/ 7044744 h 7431110"/>
              <a:gd name="connsiteX89" fmla="*/ 392958 w 6858153"/>
              <a:gd name="connsiteY89" fmla="*/ 7018986 h 7431110"/>
              <a:gd name="connsiteX90" fmla="*/ 405837 w 6858153"/>
              <a:gd name="connsiteY90" fmla="*/ 6812924 h 7431110"/>
              <a:gd name="connsiteX91" fmla="*/ 418716 w 6858153"/>
              <a:gd name="connsiteY91" fmla="*/ 6581105 h 7431110"/>
              <a:gd name="connsiteX92" fmla="*/ 444474 w 6858153"/>
              <a:gd name="connsiteY92" fmla="*/ 6542468 h 7431110"/>
              <a:gd name="connsiteX93" fmla="*/ 457353 w 6858153"/>
              <a:gd name="connsiteY93" fmla="*/ 6503831 h 7431110"/>
              <a:gd name="connsiteX94" fmla="*/ 483110 w 6858153"/>
              <a:gd name="connsiteY94" fmla="*/ 6465195 h 7431110"/>
              <a:gd name="connsiteX95" fmla="*/ 521747 w 6858153"/>
              <a:gd name="connsiteY95" fmla="*/ 6349285 h 7431110"/>
              <a:gd name="connsiteX96" fmla="*/ 560383 w 6858153"/>
              <a:gd name="connsiteY96" fmla="*/ 6272012 h 7431110"/>
              <a:gd name="connsiteX97" fmla="*/ 599020 w 6858153"/>
              <a:gd name="connsiteY97" fmla="*/ 6246254 h 7431110"/>
              <a:gd name="connsiteX98" fmla="*/ 650536 w 6858153"/>
              <a:gd name="connsiteY98" fmla="*/ 6181860 h 7431110"/>
              <a:gd name="connsiteX99" fmla="*/ 702051 w 6858153"/>
              <a:gd name="connsiteY99" fmla="*/ 6117465 h 7431110"/>
              <a:gd name="connsiteX100" fmla="*/ 753567 w 6858153"/>
              <a:gd name="connsiteY100" fmla="*/ 6001555 h 7431110"/>
              <a:gd name="connsiteX101" fmla="*/ 830840 w 6858153"/>
              <a:gd name="connsiteY101" fmla="*/ 5937161 h 7431110"/>
              <a:gd name="connsiteX102" fmla="*/ 882355 w 6858153"/>
              <a:gd name="connsiteY102" fmla="*/ 5847009 h 7431110"/>
              <a:gd name="connsiteX103" fmla="*/ 895234 w 6858153"/>
              <a:gd name="connsiteY103" fmla="*/ 5808372 h 7431110"/>
              <a:gd name="connsiteX104" fmla="*/ 920992 w 6858153"/>
              <a:gd name="connsiteY104" fmla="*/ 5769736 h 7431110"/>
              <a:gd name="connsiteX105" fmla="*/ 895234 w 6858153"/>
              <a:gd name="connsiteY105" fmla="*/ 5318975 h 7431110"/>
              <a:gd name="connsiteX106" fmla="*/ 856598 w 6858153"/>
              <a:gd name="connsiteY106" fmla="*/ 5190186 h 7431110"/>
              <a:gd name="connsiteX107" fmla="*/ 843719 w 6858153"/>
              <a:gd name="connsiteY107" fmla="*/ 5151550 h 7431110"/>
              <a:gd name="connsiteX108" fmla="*/ 805082 w 6858153"/>
              <a:gd name="connsiteY108" fmla="*/ 5074276 h 7431110"/>
              <a:gd name="connsiteX109" fmla="*/ 830840 w 6858153"/>
              <a:gd name="connsiteY109" fmla="*/ 5035640 h 7431110"/>
              <a:gd name="connsiteX110" fmla="*/ 856598 w 6858153"/>
              <a:gd name="connsiteY110" fmla="*/ 4597758 h 7431110"/>
              <a:gd name="connsiteX111" fmla="*/ 843719 w 6858153"/>
              <a:gd name="connsiteY111" fmla="*/ 4546243 h 7431110"/>
              <a:gd name="connsiteX112" fmla="*/ 817961 w 6858153"/>
              <a:gd name="connsiteY112" fmla="*/ 4468969 h 7431110"/>
              <a:gd name="connsiteX113" fmla="*/ 856598 w 6858153"/>
              <a:gd name="connsiteY113" fmla="*/ 4224271 h 7431110"/>
              <a:gd name="connsiteX114" fmla="*/ 908113 w 6858153"/>
              <a:gd name="connsiteY114" fmla="*/ 4146998 h 7431110"/>
              <a:gd name="connsiteX115" fmla="*/ 920992 w 6858153"/>
              <a:gd name="connsiteY115" fmla="*/ 3786389 h 7431110"/>
              <a:gd name="connsiteX116" fmla="*/ 895234 w 6858153"/>
              <a:gd name="connsiteY116" fmla="*/ 3567448 h 7431110"/>
              <a:gd name="connsiteX117" fmla="*/ 817961 w 6858153"/>
              <a:gd name="connsiteY117" fmla="*/ 3438660 h 7431110"/>
              <a:gd name="connsiteX118" fmla="*/ 779324 w 6858153"/>
              <a:gd name="connsiteY118" fmla="*/ 3400023 h 7431110"/>
              <a:gd name="connsiteX119" fmla="*/ 714930 w 6858153"/>
              <a:gd name="connsiteY119" fmla="*/ 3335629 h 7431110"/>
              <a:gd name="connsiteX120" fmla="*/ 689172 w 6858153"/>
              <a:gd name="connsiteY120" fmla="*/ 3296992 h 7431110"/>
              <a:gd name="connsiteX121" fmla="*/ 650536 w 6858153"/>
              <a:gd name="connsiteY121" fmla="*/ 3284113 h 7431110"/>
              <a:gd name="connsiteX122" fmla="*/ 599020 w 6858153"/>
              <a:gd name="connsiteY122" fmla="*/ 3206840 h 7431110"/>
              <a:gd name="connsiteX123" fmla="*/ 573262 w 6858153"/>
              <a:gd name="connsiteY123" fmla="*/ 3129567 h 7431110"/>
              <a:gd name="connsiteX124" fmla="*/ 560383 w 6858153"/>
              <a:gd name="connsiteY124" fmla="*/ 3039415 h 7431110"/>
              <a:gd name="connsiteX125" fmla="*/ 521747 w 6858153"/>
              <a:gd name="connsiteY125" fmla="*/ 3013657 h 7431110"/>
              <a:gd name="connsiteX126" fmla="*/ 470231 w 6858153"/>
              <a:gd name="connsiteY126" fmla="*/ 2936384 h 7431110"/>
              <a:gd name="connsiteX127" fmla="*/ 341443 w 6858153"/>
              <a:gd name="connsiteY127" fmla="*/ 2781837 h 7431110"/>
              <a:gd name="connsiteX128" fmla="*/ 315685 w 6858153"/>
              <a:gd name="connsiteY128" fmla="*/ 2704564 h 7431110"/>
              <a:gd name="connsiteX129" fmla="*/ 289927 w 6858153"/>
              <a:gd name="connsiteY129" fmla="*/ 2665927 h 7431110"/>
              <a:gd name="connsiteX130" fmla="*/ 264169 w 6858153"/>
              <a:gd name="connsiteY130" fmla="*/ 2588654 h 7431110"/>
              <a:gd name="connsiteX131" fmla="*/ 212654 w 6858153"/>
              <a:gd name="connsiteY131" fmla="*/ 2511381 h 7431110"/>
              <a:gd name="connsiteX132" fmla="*/ 135381 w 6858153"/>
              <a:gd name="connsiteY132" fmla="*/ 2459865 h 7431110"/>
              <a:gd name="connsiteX133" fmla="*/ 135381 w 6858153"/>
              <a:gd name="connsiteY133" fmla="*/ 2150772 h 7431110"/>
              <a:gd name="connsiteX134" fmla="*/ 148260 w 6858153"/>
              <a:gd name="connsiteY134" fmla="*/ 2073499 h 7431110"/>
              <a:gd name="connsiteX135" fmla="*/ 238412 w 6858153"/>
              <a:gd name="connsiteY135" fmla="*/ 2034862 h 7431110"/>
              <a:gd name="connsiteX136" fmla="*/ 315685 w 6858153"/>
              <a:gd name="connsiteY136" fmla="*/ 1996226 h 7431110"/>
              <a:gd name="connsiteX137" fmla="*/ 354322 w 6858153"/>
              <a:gd name="connsiteY137" fmla="*/ 1970468 h 7431110"/>
              <a:gd name="connsiteX138" fmla="*/ 380079 w 6858153"/>
              <a:gd name="connsiteY138" fmla="*/ 1931831 h 7431110"/>
              <a:gd name="connsiteX139" fmla="*/ 405837 w 6858153"/>
              <a:gd name="connsiteY139" fmla="*/ 1648496 h 7431110"/>
              <a:gd name="connsiteX140" fmla="*/ 367200 w 6858153"/>
              <a:gd name="connsiteY140" fmla="*/ 1609860 h 7431110"/>
              <a:gd name="connsiteX141" fmla="*/ 289927 w 6858153"/>
              <a:gd name="connsiteY141" fmla="*/ 1584102 h 7431110"/>
              <a:gd name="connsiteX142" fmla="*/ 251291 w 6858153"/>
              <a:gd name="connsiteY142" fmla="*/ 1558344 h 7431110"/>
              <a:gd name="connsiteX143" fmla="*/ 174017 w 6858153"/>
              <a:gd name="connsiteY143" fmla="*/ 1532586 h 7431110"/>
              <a:gd name="connsiteX144" fmla="*/ 96744 w 6858153"/>
              <a:gd name="connsiteY144" fmla="*/ 1481071 h 7431110"/>
              <a:gd name="connsiteX145" fmla="*/ 58107 w 6858153"/>
              <a:gd name="connsiteY145" fmla="*/ 1455313 h 7431110"/>
              <a:gd name="connsiteX146" fmla="*/ 19471 w 6858153"/>
              <a:gd name="connsiteY146" fmla="*/ 1442434 h 7431110"/>
              <a:gd name="connsiteX147" fmla="*/ 19471 w 6858153"/>
              <a:gd name="connsiteY147" fmla="*/ 1197736 h 7431110"/>
              <a:gd name="connsiteX148" fmla="*/ 45229 w 6858153"/>
              <a:gd name="connsiteY148" fmla="*/ 991674 h 7431110"/>
              <a:gd name="connsiteX149" fmla="*/ 70986 w 6858153"/>
              <a:gd name="connsiteY149" fmla="*/ 888643 h 7431110"/>
              <a:gd name="connsiteX150" fmla="*/ 148260 w 6858153"/>
              <a:gd name="connsiteY150" fmla="*/ 850006 h 7431110"/>
              <a:gd name="connsiteX151" fmla="*/ 225533 w 6858153"/>
              <a:gd name="connsiteY151" fmla="*/ 811369 h 7431110"/>
              <a:gd name="connsiteX152" fmla="*/ 302806 w 6858153"/>
              <a:gd name="connsiteY152" fmla="*/ 772733 h 7431110"/>
              <a:gd name="connsiteX153" fmla="*/ 341443 w 6858153"/>
              <a:gd name="connsiteY153" fmla="*/ 682581 h 7431110"/>
              <a:gd name="connsiteX154" fmla="*/ 367200 w 6858153"/>
              <a:gd name="connsiteY154" fmla="*/ 631065 h 7431110"/>
              <a:gd name="connsiteX155" fmla="*/ 405837 w 6858153"/>
              <a:gd name="connsiteY155" fmla="*/ 476519 h 7431110"/>
              <a:gd name="connsiteX156" fmla="*/ 354322 w 6858153"/>
              <a:gd name="connsiteY156" fmla="*/ 412124 h 7431110"/>
              <a:gd name="connsiteX157" fmla="*/ 289927 w 6858153"/>
              <a:gd name="connsiteY157" fmla="*/ 360609 h 7431110"/>
              <a:gd name="connsiteX158" fmla="*/ 289927 w 6858153"/>
              <a:gd name="connsiteY158" fmla="*/ 309093 h 7431110"/>
              <a:gd name="connsiteX159" fmla="*/ 302806 w 6858153"/>
              <a:gd name="connsiteY159" fmla="*/ 270457 h 7431110"/>
              <a:gd name="connsiteX160" fmla="*/ 341443 w 6858153"/>
              <a:gd name="connsiteY160" fmla="*/ 244699 h 743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858153" h="7431110">
                <a:moveTo>
                  <a:pt x="766445" y="528034"/>
                </a:moveTo>
                <a:lnTo>
                  <a:pt x="766445" y="528034"/>
                </a:lnTo>
                <a:cubicBezTo>
                  <a:pt x="727809" y="523741"/>
                  <a:pt x="688958" y="521066"/>
                  <a:pt x="650536" y="515155"/>
                </a:cubicBezTo>
                <a:cubicBezTo>
                  <a:pt x="606929" y="508446"/>
                  <a:pt x="599645" y="500615"/>
                  <a:pt x="560383" y="489398"/>
                </a:cubicBezTo>
                <a:cubicBezTo>
                  <a:pt x="447209" y="457064"/>
                  <a:pt x="562850" y="494513"/>
                  <a:pt x="470231" y="463640"/>
                </a:cubicBezTo>
                <a:cubicBezTo>
                  <a:pt x="345672" y="370219"/>
                  <a:pt x="478408" y="461288"/>
                  <a:pt x="380079" y="412124"/>
                </a:cubicBezTo>
                <a:cubicBezTo>
                  <a:pt x="280214" y="362192"/>
                  <a:pt x="399922" y="405860"/>
                  <a:pt x="302806" y="373488"/>
                </a:cubicBezTo>
                <a:cubicBezTo>
                  <a:pt x="307099" y="356316"/>
                  <a:pt x="310822" y="338991"/>
                  <a:pt x="315685" y="321972"/>
                </a:cubicBezTo>
                <a:cubicBezTo>
                  <a:pt x="319414" y="308919"/>
                  <a:pt x="330796" y="296727"/>
                  <a:pt x="328564" y="283336"/>
                </a:cubicBezTo>
                <a:cubicBezTo>
                  <a:pt x="326019" y="268068"/>
                  <a:pt x="311392" y="257578"/>
                  <a:pt x="302806" y="244699"/>
                </a:cubicBezTo>
                <a:cubicBezTo>
                  <a:pt x="506771" y="224302"/>
                  <a:pt x="454058" y="223467"/>
                  <a:pt x="740688" y="244699"/>
                </a:cubicBezTo>
                <a:cubicBezTo>
                  <a:pt x="754226" y="245702"/>
                  <a:pt x="766012" y="254916"/>
                  <a:pt x="779324" y="257578"/>
                </a:cubicBezTo>
                <a:cubicBezTo>
                  <a:pt x="809090" y="263531"/>
                  <a:pt x="839425" y="266164"/>
                  <a:pt x="869476" y="270457"/>
                </a:cubicBezTo>
                <a:cubicBezTo>
                  <a:pt x="908113" y="261871"/>
                  <a:pt x="946989" y="254298"/>
                  <a:pt x="985386" y="244699"/>
                </a:cubicBezTo>
                <a:cubicBezTo>
                  <a:pt x="998556" y="241406"/>
                  <a:pt x="1011881" y="237891"/>
                  <a:pt x="1024023" y="231820"/>
                </a:cubicBezTo>
                <a:cubicBezTo>
                  <a:pt x="1037868" y="224898"/>
                  <a:pt x="1049534" y="214266"/>
                  <a:pt x="1062660" y="206062"/>
                </a:cubicBezTo>
                <a:cubicBezTo>
                  <a:pt x="1083887" y="192795"/>
                  <a:pt x="1105827" y="180693"/>
                  <a:pt x="1127054" y="167426"/>
                </a:cubicBezTo>
                <a:cubicBezTo>
                  <a:pt x="1140180" y="159222"/>
                  <a:pt x="1151007" y="146563"/>
                  <a:pt x="1165691" y="141668"/>
                </a:cubicBezTo>
                <a:cubicBezTo>
                  <a:pt x="1190464" y="133410"/>
                  <a:pt x="1217298" y="133601"/>
                  <a:pt x="1242964" y="128789"/>
                </a:cubicBezTo>
                <a:cubicBezTo>
                  <a:pt x="1285994" y="120721"/>
                  <a:pt x="1328569" y="110228"/>
                  <a:pt x="1371753" y="103031"/>
                </a:cubicBezTo>
                <a:cubicBezTo>
                  <a:pt x="1397511" y="98738"/>
                  <a:pt x="1422944" y="91425"/>
                  <a:pt x="1449026" y="90153"/>
                </a:cubicBezTo>
                <a:cubicBezTo>
                  <a:pt x="1599162" y="82829"/>
                  <a:pt x="1749533" y="81567"/>
                  <a:pt x="1899786" y="77274"/>
                </a:cubicBezTo>
                <a:lnTo>
                  <a:pt x="2608124" y="90153"/>
                </a:lnTo>
                <a:cubicBezTo>
                  <a:pt x="2621691" y="90621"/>
                  <a:pt x="2633449" y="100369"/>
                  <a:pt x="2646761" y="103031"/>
                </a:cubicBezTo>
                <a:cubicBezTo>
                  <a:pt x="2676527" y="108984"/>
                  <a:pt x="2706862" y="111617"/>
                  <a:pt x="2736913" y="115910"/>
                </a:cubicBezTo>
                <a:cubicBezTo>
                  <a:pt x="2749792" y="120203"/>
                  <a:pt x="2762193" y="126360"/>
                  <a:pt x="2775550" y="128789"/>
                </a:cubicBezTo>
                <a:cubicBezTo>
                  <a:pt x="2923183" y="155632"/>
                  <a:pt x="2978428" y="137129"/>
                  <a:pt x="3161916" y="128789"/>
                </a:cubicBezTo>
                <a:lnTo>
                  <a:pt x="3264947" y="115910"/>
                </a:lnTo>
                <a:cubicBezTo>
                  <a:pt x="3349491" y="104637"/>
                  <a:pt x="3370438" y="99384"/>
                  <a:pt x="3458130" y="90153"/>
                </a:cubicBezTo>
                <a:cubicBezTo>
                  <a:pt x="3762303" y="58136"/>
                  <a:pt x="3459291" y="94838"/>
                  <a:pt x="3702829" y="64395"/>
                </a:cubicBezTo>
                <a:cubicBezTo>
                  <a:pt x="3827325" y="68688"/>
                  <a:pt x="3951938" y="70364"/>
                  <a:pt x="4076316" y="77274"/>
                </a:cubicBezTo>
                <a:cubicBezTo>
                  <a:pt x="4251968" y="87033"/>
                  <a:pt x="4075897" y="97630"/>
                  <a:pt x="4295257" y="115910"/>
                </a:cubicBezTo>
                <a:lnTo>
                  <a:pt x="4449803" y="128789"/>
                </a:lnTo>
                <a:cubicBezTo>
                  <a:pt x="4466331" y="134298"/>
                  <a:pt x="4525990" y="155282"/>
                  <a:pt x="4539955" y="154547"/>
                </a:cubicBezTo>
                <a:cubicBezTo>
                  <a:pt x="4604829" y="151133"/>
                  <a:pt x="4668744" y="137375"/>
                  <a:pt x="4733138" y="128789"/>
                </a:cubicBezTo>
                <a:cubicBezTo>
                  <a:pt x="4758896" y="120203"/>
                  <a:pt x="4784071" y="109616"/>
                  <a:pt x="4810412" y="103031"/>
                </a:cubicBezTo>
                <a:cubicBezTo>
                  <a:pt x="4908043" y="78623"/>
                  <a:pt x="4947222" y="76271"/>
                  <a:pt x="5042231" y="64395"/>
                </a:cubicBezTo>
                <a:cubicBezTo>
                  <a:pt x="5089454" y="51516"/>
                  <a:pt x="5135675" y="34145"/>
                  <a:pt x="5183899" y="25758"/>
                </a:cubicBezTo>
                <a:cubicBezTo>
                  <a:pt x="5234828" y="16901"/>
                  <a:pt x="5287035" y="18291"/>
                  <a:pt x="5338445" y="12879"/>
                </a:cubicBezTo>
                <a:cubicBezTo>
                  <a:pt x="5368634" y="9701"/>
                  <a:pt x="5398547" y="4293"/>
                  <a:pt x="5428598" y="0"/>
                </a:cubicBezTo>
                <a:cubicBezTo>
                  <a:pt x="5531629" y="4293"/>
                  <a:pt x="5635201" y="1491"/>
                  <a:pt x="5737691" y="12879"/>
                </a:cubicBezTo>
                <a:cubicBezTo>
                  <a:pt x="5753075" y="14588"/>
                  <a:pt x="5762039" y="32684"/>
                  <a:pt x="5776327" y="38637"/>
                </a:cubicBezTo>
                <a:cubicBezTo>
                  <a:pt x="5813921" y="54301"/>
                  <a:pt x="5855810" y="59061"/>
                  <a:pt x="5892237" y="77274"/>
                </a:cubicBezTo>
                <a:cubicBezTo>
                  <a:pt x="5909409" y="85860"/>
                  <a:pt x="5927084" y="93506"/>
                  <a:pt x="5943753" y="103031"/>
                </a:cubicBezTo>
                <a:cubicBezTo>
                  <a:pt x="5988992" y="128881"/>
                  <a:pt x="5992122" y="143132"/>
                  <a:pt x="6046783" y="167426"/>
                </a:cubicBezTo>
                <a:cubicBezTo>
                  <a:pt x="6062958" y="174615"/>
                  <a:pt x="6081127" y="176012"/>
                  <a:pt x="6098299" y="180305"/>
                </a:cubicBezTo>
                <a:cubicBezTo>
                  <a:pt x="6111178" y="188891"/>
                  <a:pt x="6123497" y="198383"/>
                  <a:pt x="6136936" y="206062"/>
                </a:cubicBezTo>
                <a:cubicBezTo>
                  <a:pt x="6168355" y="224015"/>
                  <a:pt x="6219724" y="246538"/>
                  <a:pt x="6252845" y="257578"/>
                </a:cubicBezTo>
                <a:cubicBezTo>
                  <a:pt x="6269637" y="263175"/>
                  <a:pt x="6287189" y="266164"/>
                  <a:pt x="6304361" y="270457"/>
                </a:cubicBezTo>
                <a:cubicBezTo>
                  <a:pt x="6390028" y="313291"/>
                  <a:pt x="6323799" y="299375"/>
                  <a:pt x="6407392" y="257578"/>
                </a:cubicBezTo>
                <a:cubicBezTo>
                  <a:pt x="6431677" y="245436"/>
                  <a:pt x="6484665" y="231820"/>
                  <a:pt x="6484665" y="231820"/>
                </a:cubicBezTo>
                <a:cubicBezTo>
                  <a:pt x="6514716" y="236113"/>
                  <a:pt x="6547666" y="231123"/>
                  <a:pt x="6574817" y="244699"/>
                </a:cubicBezTo>
                <a:cubicBezTo>
                  <a:pt x="6586959" y="250770"/>
                  <a:pt x="6583966" y="270283"/>
                  <a:pt x="6587696" y="283336"/>
                </a:cubicBezTo>
                <a:cubicBezTo>
                  <a:pt x="6611076" y="365166"/>
                  <a:pt x="6586319" y="306340"/>
                  <a:pt x="6626333" y="386367"/>
                </a:cubicBezTo>
                <a:cubicBezTo>
                  <a:pt x="6630626" y="425003"/>
                  <a:pt x="6638086" y="463418"/>
                  <a:pt x="6639212" y="502276"/>
                </a:cubicBezTo>
                <a:cubicBezTo>
                  <a:pt x="6646676" y="759781"/>
                  <a:pt x="6644168" y="1017517"/>
                  <a:pt x="6652091" y="1275009"/>
                </a:cubicBezTo>
                <a:cubicBezTo>
                  <a:pt x="6652764" y="1296888"/>
                  <a:pt x="6659660" y="1318167"/>
                  <a:pt x="6664969" y="1339403"/>
                </a:cubicBezTo>
                <a:cubicBezTo>
                  <a:pt x="6668261" y="1352573"/>
                  <a:pt x="6673555" y="1365161"/>
                  <a:pt x="6677848" y="1378040"/>
                </a:cubicBezTo>
                <a:cubicBezTo>
                  <a:pt x="6682141" y="1931832"/>
                  <a:pt x="6674349" y="2485849"/>
                  <a:pt x="6690727" y="3039415"/>
                </a:cubicBezTo>
                <a:cubicBezTo>
                  <a:pt x="6695831" y="3211914"/>
                  <a:pt x="6700388" y="3387147"/>
                  <a:pt x="6742243" y="3554569"/>
                </a:cubicBezTo>
                <a:cubicBezTo>
                  <a:pt x="6862084" y="4033937"/>
                  <a:pt x="6742665" y="3537261"/>
                  <a:pt x="6819516" y="3902299"/>
                </a:cubicBezTo>
                <a:cubicBezTo>
                  <a:pt x="6870863" y="4146194"/>
                  <a:pt x="6825251" y="3885191"/>
                  <a:pt x="6858153" y="4082603"/>
                </a:cubicBezTo>
                <a:cubicBezTo>
                  <a:pt x="6821972" y="4335869"/>
                  <a:pt x="6886882" y="3923599"/>
                  <a:pt x="6768000" y="4391696"/>
                </a:cubicBezTo>
                <a:cubicBezTo>
                  <a:pt x="6718255" y="4587566"/>
                  <a:pt x="6662376" y="4783368"/>
                  <a:pt x="6639212" y="4984124"/>
                </a:cubicBezTo>
                <a:cubicBezTo>
                  <a:pt x="6626333" y="5095741"/>
                  <a:pt x="6618326" y="5208029"/>
                  <a:pt x="6600575" y="5318975"/>
                </a:cubicBezTo>
                <a:cubicBezTo>
                  <a:pt x="6453971" y="6235248"/>
                  <a:pt x="6610514" y="5008635"/>
                  <a:pt x="6497544" y="5950040"/>
                </a:cubicBezTo>
                <a:cubicBezTo>
                  <a:pt x="6493251" y="6035899"/>
                  <a:pt x="6484665" y="6121651"/>
                  <a:pt x="6484665" y="6207617"/>
                </a:cubicBezTo>
                <a:cubicBezTo>
                  <a:pt x="6484665" y="6494182"/>
                  <a:pt x="6496922" y="6697456"/>
                  <a:pt x="6510423" y="6967471"/>
                </a:cubicBezTo>
                <a:cubicBezTo>
                  <a:pt x="6506130" y="7083381"/>
                  <a:pt x="6505260" y="7199468"/>
                  <a:pt x="6497544" y="7315200"/>
                </a:cubicBezTo>
                <a:cubicBezTo>
                  <a:pt x="6496641" y="7328746"/>
                  <a:pt x="6493146" y="7343236"/>
                  <a:pt x="6484665" y="7353837"/>
                </a:cubicBezTo>
                <a:cubicBezTo>
                  <a:pt x="6474996" y="7365924"/>
                  <a:pt x="6457920" y="7369686"/>
                  <a:pt x="6446029" y="7379595"/>
                </a:cubicBezTo>
                <a:cubicBezTo>
                  <a:pt x="6432037" y="7391255"/>
                  <a:pt x="6424671" y="7412471"/>
                  <a:pt x="6407392" y="7418231"/>
                </a:cubicBezTo>
                <a:cubicBezTo>
                  <a:pt x="6370512" y="7430524"/>
                  <a:pt x="6330119" y="7426817"/>
                  <a:pt x="6291482" y="7431110"/>
                </a:cubicBezTo>
                <a:cubicBezTo>
                  <a:pt x="6162693" y="7426817"/>
                  <a:pt x="6033788" y="7425186"/>
                  <a:pt x="5905116" y="7418231"/>
                </a:cubicBezTo>
                <a:cubicBezTo>
                  <a:pt x="5874805" y="7416593"/>
                  <a:pt x="5845183" y="7408231"/>
                  <a:pt x="5814964" y="7405353"/>
                </a:cubicBezTo>
                <a:cubicBezTo>
                  <a:pt x="5754981" y="7399640"/>
                  <a:pt x="5694761" y="7396767"/>
                  <a:pt x="5634660" y="7392474"/>
                </a:cubicBezTo>
                <a:cubicBezTo>
                  <a:pt x="5608902" y="7388181"/>
                  <a:pt x="5583499" y="7379595"/>
                  <a:pt x="5557386" y="7379595"/>
                </a:cubicBezTo>
                <a:cubicBezTo>
                  <a:pt x="5311300" y="7379595"/>
                  <a:pt x="5271226" y="7386317"/>
                  <a:pt x="5080868" y="7405353"/>
                </a:cubicBezTo>
                <a:cubicBezTo>
                  <a:pt x="5063696" y="7409646"/>
                  <a:pt x="5047053" y="7418231"/>
                  <a:pt x="5029353" y="7418231"/>
                </a:cubicBezTo>
                <a:cubicBezTo>
                  <a:pt x="4460622" y="7418231"/>
                  <a:pt x="4874388" y="7407167"/>
                  <a:pt x="4424045" y="7379595"/>
                </a:cubicBezTo>
                <a:cubicBezTo>
                  <a:pt x="4295426" y="7371720"/>
                  <a:pt x="4166468" y="7371009"/>
                  <a:pt x="4037679" y="7366716"/>
                </a:cubicBezTo>
                <a:cubicBezTo>
                  <a:pt x="3872360" y="7346051"/>
                  <a:pt x="3898111" y="7346595"/>
                  <a:pt x="3664192" y="7340958"/>
                </a:cubicBezTo>
                <a:lnTo>
                  <a:pt x="2865702" y="7328079"/>
                </a:lnTo>
                <a:cubicBezTo>
                  <a:pt x="2354463" y="7298007"/>
                  <a:pt x="2573031" y="7319406"/>
                  <a:pt x="2208879" y="7276564"/>
                </a:cubicBezTo>
                <a:cubicBezTo>
                  <a:pt x="1628180" y="7292259"/>
                  <a:pt x="1685172" y="7297849"/>
                  <a:pt x="1011144" y="7276564"/>
                </a:cubicBezTo>
                <a:cubicBezTo>
                  <a:pt x="843582" y="7271273"/>
                  <a:pt x="508868" y="7250806"/>
                  <a:pt x="508868" y="7250806"/>
                </a:cubicBezTo>
                <a:lnTo>
                  <a:pt x="483110" y="7173533"/>
                </a:lnTo>
                <a:cubicBezTo>
                  <a:pt x="478817" y="7160654"/>
                  <a:pt x="473523" y="7148066"/>
                  <a:pt x="470231" y="7134896"/>
                </a:cubicBezTo>
                <a:cubicBezTo>
                  <a:pt x="460379" y="7095485"/>
                  <a:pt x="461242" y="7074391"/>
                  <a:pt x="431595" y="7044744"/>
                </a:cubicBezTo>
                <a:cubicBezTo>
                  <a:pt x="420650" y="7033799"/>
                  <a:pt x="405837" y="7027572"/>
                  <a:pt x="392958" y="7018986"/>
                </a:cubicBezTo>
                <a:cubicBezTo>
                  <a:pt x="397251" y="6950299"/>
                  <a:pt x="401796" y="6881627"/>
                  <a:pt x="405837" y="6812924"/>
                </a:cubicBezTo>
                <a:cubicBezTo>
                  <a:pt x="410382" y="6735665"/>
                  <a:pt x="407771" y="6657719"/>
                  <a:pt x="418716" y="6581105"/>
                </a:cubicBezTo>
                <a:cubicBezTo>
                  <a:pt x="420905" y="6565782"/>
                  <a:pt x="437552" y="6556313"/>
                  <a:pt x="444474" y="6542468"/>
                </a:cubicBezTo>
                <a:cubicBezTo>
                  <a:pt x="450545" y="6530326"/>
                  <a:pt x="451282" y="6515973"/>
                  <a:pt x="457353" y="6503831"/>
                </a:cubicBezTo>
                <a:cubicBezTo>
                  <a:pt x="464275" y="6489987"/>
                  <a:pt x="476824" y="6479339"/>
                  <a:pt x="483110" y="6465195"/>
                </a:cubicBezTo>
                <a:cubicBezTo>
                  <a:pt x="483112" y="6465191"/>
                  <a:pt x="515307" y="6368605"/>
                  <a:pt x="521747" y="6349285"/>
                </a:cubicBezTo>
                <a:cubicBezTo>
                  <a:pt x="532221" y="6317862"/>
                  <a:pt x="535418" y="6296977"/>
                  <a:pt x="560383" y="6272012"/>
                </a:cubicBezTo>
                <a:cubicBezTo>
                  <a:pt x="571328" y="6261067"/>
                  <a:pt x="586141" y="6254840"/>
                  <a:pt x="599020" y="6246254"/>
                </a:cubicBezTo>
                <a:cubicBezTo>
                  <a:pt x="631393" y="6149136"/>
                  <a:pt x="583958" y="6265083"/>
                  <a:pt x="650536" y="6181860"/>
                </a:cubicBezTo>
                <a:cubicBezTo>
                  <a:pt x="721632" y="6092989"/>
                  <a:pt x="591320" y="6191286"/>
                  <a:pt x="702051" y="6117465"/>
                </a:cubicBezTo>
                <a:cubicBezTo>
                  <a:pt x="714804" y="6079208"/>
                  <a:pt x="722953" y="6032169"/>
                  <a:pt x="753567" y="6001555"/>
                </a:cubicBezTo>
                <a:cubicBezTo>
                  <a:pt x="854876" y="5900246"/>
                  <a:pt x="725342" y="6063759"/>
                  <a:pt x="830840" y="5937161"/>
                </a:cubicBezTo>
                <a:cubicBezTo>
                  <a:pt x="849862" y="5914335"/>
                  <a:pt x="871240" y="5872945"/>
                  <a:pt x="882355" y="5847009"/>
                </a:cubicBezTo>
                <a:cubicBezTo>
                  <a:pt x="887703" y="5834531"/>
                  <a:pt x="889163" y="5820514"/>
                  <a:pt x="895234" y="5808372"/>
                </a:cubicBezTo>
                <a:cubicBezTo>
                  <a:pt x="902156" y="5794528"/>
                  <a:pt x="912406" y="5782615"/>
                  <a:pt x="920992" y="5769736"/>
                </a:cubicBezTo>
                <a:cubicBezTo>
                  <a:pt x="915907" y="5637536"/>
                  <a:pt x="917216" y="5461854"/>
                  <a:pt x="895234" y="5318975"/>
                </a:cubicBezTo>
                <a:cubicBezTo>
                  <a:pt x="889674" y="5282833"/>
                  <a:pt x="866624" y="5220265"/>
                  <a:pt x="856598" y="5190186"/>
                </a:cubicBezTo>
                <a:cubicBezTo>
                  <a:pt x="852305" y="5177307"/>
                  <a:pt x="851249" y="5162845"/>
                  <a:pt x="843719" y="5151550"/>
                </a:cubicBezTo>
                <a:cubicBezTo>
                  <a:pt x="810431" y="5101617"/>
                  <a:pt x="822856" y="5127597"/>
                  <a:pt x="805082" y="5074276"/>
                </a:cubicBezTo>
                <a:cubicBezTo>
                  <a:pt x="813668" y="5061397"/>
                  <a:pt x="829480" y="5051058"/>
                  <a:pt x="830840" y="5035640"/>
                </a:cubicBezTo>
                <a:cubicBezTo>
                  <a:pt x="875584" y="4528544"/>
                  <a:pt x="798409" y="4772326"/>
                  <a:pt x="856598" y="4597758"/>
                </a:cubicBezTo>
                <a:cubicBezTo>
                  <a:pt x="852305" y="4580586"/>
                  <a:pt x="848805" y="4563197"/>
                  <a:pt x="843719" y="4546243"/>
                </a:cubicBezTo>
                <a:cubicBezTo>
                  <a:pt x="835917" y="4520237"/>
                  <a:pt x="817961" y="4468969"/>
                  <a:pt x="817961" y="4468969"/>
                </a:cubicBezTo>
                <a:cubicBezTo>
                  <a:pt x="821237" y="4426385"/>
                  <a:pt x="818808" y="4280957"/>
                  <a:pt x="856598" y="4224271"/>
                </a:cubicBezTo>
                <a:lnTo>
                  <a:pt x="908113" y="4146998"/>
                </a:lnTo>
                <a:cubicBezTo>
                  <a:pt x="962755" y="3983073"/>
                  <a:pt x="938632" y="4086263"/>
                  <a:pt x="920992" y="3786389"/>
                </a:cubicBezTo>
                <a:cubicBezTo>
                  <a:pt x="919309" y="3757782"/>
                  <a:pt x="912740" y="3619966"/>
                  <a:pt x="895234" y="3567448"/>
                </a:cubicBezTo>
                <a:cubicBezTo>
                  <a:pt x="885072" y="3536961"/>
                  <a:pt x="832654" y="3453353"/>
                  <a:pt x="817961" y="3438660"/>
                </a:cubicBezTo>
                <a:cubicBezTo>
                  <a:pt x="805082" y="3425781"/>
                  <a:pt x="790984" y="3414015"/>
                  <a:pt x="779324" y="3400023"/>
                </a:cubicBezTo>
                <a:cubicBezTo>
                  <a:pt x="725663" y="3335628"/>
                  <a:pt x="785765" y="3382850"/>
                  <a:pt x="714930" y="3335629"/>
                </a:cubicBezTo>
                <a:cubicBezTo>
                  <a:pt x="706344" y="3322750"/>
                  <a:pt x="701259" y="3306662"/>
                  <a:pt x="689172" y="3296992"/>
                </a:cubicBezTo>
                <a:cubicBezTo>
                  <a:pt x="678572" y="3288511"/>
                  <a:pt x="660135" y="3293712"/>
                  <a:pt x="650536" y="3284113"/>
                </a:cubicBezTo>
                <a:cubicBezTo>
                  <a:pt x="628646" y="3262223"/>
                  <a:pt x="599020" y="3206840"/>
                  <a:pt x="599020" y="3206840"/>
                </a:cubicBezTo>
                <a:cubicBezTo>
                  <a:pt x="590434" y="3181082"/>
                  <a:pt x="577102" y="3156445"/>
                  <a:pt x="573262" y="3129567"/>
                </a:cubicBezTo>
                <a:cubicBezTo>
                  <a:pt x="568969" y="3099516"/>
                  <a:pt x="572712" y="3067154"/>
                  <a:pt x="560383" y="3039415"/>
                </a:cubicBezTo>
                <a:cubicBezTo>
                  <a:pt x="554097" y="3025271"/>
                  <a:pt x="534626" y="3022243"/>
                  <a:pt x="521747" y="3013657"/>
                </a:cubicBezTo>
                <a:cubicBezTo>
                  <a:pt x="504575" y="2987899"/>
                  <a:pt x="492121" y="2958274"/>
                  <a:pt x="470231" y="2936384"/>
                </a:cubicBezTo>
                <a:cubicBezTo>
                  <a:pt x="434364" y="2900516"/>
                  <a:pt x="359374" y="2835628"/>
                  <a:pt x="341443" y="2781837"/>
                </a:cubicBezTo>
                <a:cubicBezTo>
                  <a:pt x="332857" y="2756079"/>
                  <a:pt x="330746" y="2727155"/>
                  <a:pt x="315685" y="2704564"/>
                </a:cubicBezTo>
                <a:cubicBezTo>
                  <a:pt x="307099" y="2691685"/>
                  <a:pt x="296214" y="2680072"/>
                  <a:pt x="289927" y="2665927"/>
                </a:cubicBezTo>
                <a:cubicBezTo>
                  <a:pt x="278900" y="2641116"/>
                  <a:pt x="279230" y="2611245"/>
                  <a:pt x="264169" y="2588654"/>
                </a:cubicBezTo>
                <a:cubicBezTo>
                  <a:pt x="246997" y="2562896"/>
                  <a:pt x="238412" y="2528553"/>
                  <a:pt x="212654" y="2511381"/>
                </a:cubicBezTo>
                <a:lnTo>
                  <a:pt x="135381" y="2459865"/>
                </a:lnTo>
                <a:cubicBezTo>
                  <a:pt x="107880" y="2322361"/>
                  <a:pt x="116141" y="2391276"/>
                  <a:pt x="135381" y="2150772"/>
                </a:cubicBezTo>
                <a:cubicBezTo>
                  <a:pt x="137463" y="2124742"/>
                  <a:pt x="136582" y="2096855"/>
                  <a:pt x="148260" y="2073499"/>
                </a:cubicBezTo>
                <a:cubicBezTo>
                  <a:pt x="160966" y="2048087"/>
                  <a:pt x="218374" y="2039871"/>
                  <a:pt x="238412" y="2034862"/>
                </a:cubicBezTo>
                <a:cubicBezTo>
                  <a:pt x="349140" y="1961044"/>
                  <a:pt x="209040" y="2049548"/>
                  <a:pt x="315685" y="1996226"/>
                </a:cubicBezTo>
                <a:cubicBezTo>
                  <a:pt x="329530" y="1989304"/>
                  <a:pt x="341443" y="1979054"/>
                  <a:pt x="354322" y="1970468"/>
                </a:cubicBezTo>
                <a:cubicBezTo>
                  <a:pt x="362908" y="1957589"/>
                  <a:pt x="370170" y="1943722"/>
                  <a:pt x="380079" y="1931831"/>
                </a:cubicBezTo>
                <a:cubicBezTo>
                  <a:pt x="467378" y="1827072"/>
                  <a:pt x="460458" y="1948910"/>
                  <a:pt x="405837" y="1648496"/>
                </a:cubicBezTo>
                <a:cubicBezTo>
                  <a:pt x="402579" y="1630576"/>
                  <a:pt x="383121" y="1618705"/>
                  <a:pt x="367200" y="1609860"/>
                </a:cubicBezTo>
                <a:cubicBezTo>
                  <a:pt x="343466" y="1596674"/>
                  <a:pt x="289927" y="1584102"/>
                  <a:pt x="289927" y="1584102"/>
                </a:cubicBezTo>
                <a:cubicBezTo>
                  <a:pt x="277048" y="1575516"/>
                  <a:pt x="265435" y="1564630"/>
                  <a:pt x="251291" y="1558344"/>
                </a:cubicBezTo>
                <a:cubicBezTo>
                  <a:pt x="226480" y="1547317"/>
                  <a:pt x="196608" y="1547647"/>
                  <a:pt x="174017" y="1532586"/>
                </a:cubicBezTo>
                <a:lnTo>
                  <a:pt x="96744" y="1481071"/>
                </a:lnTo>
                <a:cubicBezTo>
                  <a:pt x="83865" y="1472485"/>
                  <a:pt x="72791" y="1460208"/>
                  <a:pt x="58107" y="1455313"/>
                </a:cubicBezTo>
                <a:lnTo>
                  <a:pt x="19471" y="1442434"/>
                </a:lnTo>
                <a:cubicBezTo>
                  <a:pt x="-14664" y="1340031"/>
                  <a:pt x="3172" y="1409626"/>
                  <a:pt x="19471" y="1197736"/>
                </a:cubicBezTo>
                <a:cubicBezTo>
                  <a:pt x="26558" y="1105600"/>
                  <a:pt x="30335" y="1073593"/>
                  <a:pt x="45229" y="991674"/>
                </a:cubicBezTo>
                <a:cubicBezTo>
                  <a:pt x="45795" y="988559"/>
                  <a:pt x="60471" y="901787"/>
                  <a:pt x="70986" y="888643"/>
                </a:cubicBezTo>
                <a:cubicBezTo>
                  <a:pt x="89144" y="865946"/>
                  <a:pt x="122807" y="858490"/>
                  <a:pt x="148260" y="850006"/>
                </a:cubicBezTo>
                <a:cubicBezTo>
                  <a:pt x="258975" y="776194"/>
                  <a:pt x="118901" y="864685"/>
                  <a:pt x="225533" y="811369"/>
                </a:cubicBezTo>
                <a:cubicBezTo>
                  <a:pt x="325398" y="761437"/>
                  <a:pt x="205690" y="805105"/>
                  <a:pt x="302806" y="772733"/>
                </a:cubicBezTo>
                <a:cubicBezTo>
                  <a:pt x="355004" y="694436"/>
                  <a:pt x="305803" y="777623"/>
                  <a:pt x="341443" y="682581"/>
                </a:cubicBezTo>
                <a:cubicBezTo>
                  <a:pt x="348184" y="664605"/>
                  <a:pt x="360070" y="648891"/>
                  <a:pt x="367200" y="631065"/>
                </a:cubicBezTo>
                <a:cubicBezTo>
                  <a:pt x="396357" y="558172"/>
                  <a:pt x="393167" y="552535"/>
                  <a:pt x="405837" y="476519"/>
                </a:cubicBezTo>
                <a:cubicBezTo>
                  <a:pt x="380765" y="401302"/>
                  <a:pt x="412575" y="470377"/>
                  <a:pt x="354322" y="412124"/>
                </a:cubicBezTo>
                <a:cubicBezTo>
                  <a:pt x="296069" y="353871"/>
                  <a:pt x="365144" y="385681"/>
                  <a:pt x="289927" y="360609"/>
                </a:cubicBezTo>
                <a:cubicBezTo>
                  <a:pt x="222734" y="315813"/>
                  <a:pt x="254090" y="353889"/>
                  <a:pt x="289927" y="309093"/>
                </a:cubicBezTo>
                <a:cubicBezTo>
                  <a:pt x="298407" y="298492"/>
                  <a:pt x="293207" y="280056"/>
                  <a:pt x="302806" y="270457"/>
                </a:cubicBezTo>
                <a:cubicBezTo>
                  <a:pt x="345516" y="227748"/>
                  <a:pt x="341443" y="280157"/>
                  <a:pt x="341443" y="244699"/>
                </a:cubicBezTo>
              </a:path>
            </a:pathLst>
          </a:cu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Perpetua Titling MT" panose="020205020605050208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141"/>
            <a:ext cx="1242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Botswana National Beef Producers Union (BNBPU)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5998" y="36043"/>
            <a:ext cx="45719" cy="7251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2" y="5551714"/>
            <a:ext cx="1752368" cy="12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quality images of cattle post in Afric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 bwMode="auto">
          <a:xfrm>
            <a:off x="-275765" y="-13448"/>
            <a:ext cx="13708965" cy="685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3274876" y="65148"/>
            <a:ext cx="570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Who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is BNBPU</a:t>
            </a:r>
            <a:r>
              <a:rPr lang="en-US" sz="4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9498" y="1103317"/>
            <a:ext cx="6810264" cy="5697242"/>
          </a:xfrm>
          <a:prstGeom prst="rect">
            <a:avLst/>
          </a:prstGeom>
          <a:solidFill>
            <a:schemeClr val="bg1">
              <a:alpha val="19000"/>
            </a:schemeClr>
          </a:solidFill>
          <a:effectLst>
            <a:outerShdw blurRad="596900" dist="50800" dir="5400000" algn="ctr" rotWithShape="0">
              <a:srgbClr val="000000"/>
            </a:outerShd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48330" y="5309734"/>
            <a:ext cx="7113178" cy="1077218"/>
          </a:xfrm>
          <a:prstGeom prst="rect">
            <a:avLst/>
          </a:prstGeom>
          <a:noFill/>
          <a:effectLst>
            <a:outerShdw dist="50800" dir="5400000" sx="22000" sy="22000" algn="ctr" rotWithShape="0">
              <a:srgbClr val="000000">
                <a:alpha val="66000"/>
              </a:srgbClr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BNBPU exists to address issues facing the farming community in terms of farming conditions, market and encourage drive towards livestock improvement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3902" y="1008306"/>
            <a:ext cx="6722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BNBPU is the national coordinating and advocacy body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Registered with Registry of societies in 2013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Recognized by the farming community  and the </a:t>
            </a:r>
            <a:r>
              <a:rPr lang="en-US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MoADFS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as the legal representative of beef farmers in Botswana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BNBPU is made up of passionate farmers to serves and lobby on behalf of farmers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are an entity that values and acknowledges the invaluable value of a cow in Batswana’s livelihoods. BNBPU recognizes cattle rearing as a vehicle towards the eradication of poverty in Botswana as well as bringing nutritional value to households in the country and the world over.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help foster and nurture beneficial relations between industry stakeholders and farming community, in an effort to create a healthy dialogue between interested parties.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encourage a robust and thriving beef industry that will bring values to the investments of the farming community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32" y="5755509"/>
            <a:ext cx="1366194" cy="9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7953"/>
            <a:ext cx="137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Outputs of the Support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Programme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618509"/>
            <a:ext cx="13715999" cy="4710978"/>
          </a:xfrm>
          <a:prstGeom prst="rect">
            <a:avLst/>
          </a:prstGeom>
          <a:solidFill>
            <a:schemeClr val="bg1">
              <a:alpha val="31000"/>
            </a:scheme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10000"/>
              </a:srgbClr>
            </a:outerShdw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546" y="3218241"/>
            <a:ext cx="12676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programme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set out to benchmark on the best case privatization model to be adopted in the privatization of BMC using GPS Food Group and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Nortura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exercise provided a good learning curve on investments in the beef sector which have a beneficial impact on the producer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model to give farmers control over BMC as BMC was originally establish as a farmer owned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Farmer owned BMC would be accountable to the farmers and motivate farmers to do more for their own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programme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recommended the cooperative model through which farmers can use to own BMC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341" y="5660671"/>
            <a:ext cx="1366194" cy="9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2" y="-43664"/>
            <a:ext cx="13716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6" y="5686807"/>
            <a:ext cx="1642975" cy="11711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06812" y="1801091"/>
            <a:ext cx="13716000" cy="5013245"/>
          </a:xfrm>
          <a:prstGeom prst="roundRect">
            <a:avLst/>
          </a:prstGeom>
          <a:solidFill>
            <a:schemeClr val="bg1">
              <a:alpha val="15000"/>
            </a:schemeClr>
          </a:solidFill>
          <a:effectLst>
            <a:glow rad="127000">
              <a:schemeClr val="accent1">
                <a:alpha val="7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While the assistance was ongoing, the BMC Act was changed rendering the proposed model unattainable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New Act indicates that no one person can own more than 10% shareholding in BMC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However, discussions between government and BNBPU on the privatization of BMC ongoing</a:t>
            </a:r>
          </a:p>
        </p:txBody>
      </p:sp>
    </p:spTree>
    <p:extLst>
      <p:ext uri="{BB962C8B-B14F-4D97-AF65-F5344CB8AC3E}">
        <p14:creationId xmlns:p14="http://schemas.microsoft.com/office/powerpoint/2010/main" val="423358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4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91" y="-26127"/>
            <a:ext cx="139054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3691" y="25005"/>
            <a:ext cx="13905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Arial Rounded MT Bold" panose="020F0704030504030204" pitchFamily="34" charset="0"/>
              </a:rPr>
              <a:t>Trade and </a:t>
            </a:r>
            <a:r>
              <a:rPr lang="en-ZA" sz="3200" dirty="0" err="1">
                <a:latin typeface="Arial Rounded MT Bold" panose="020F0704030504030204" pitchFamily="34" charset="0"/>
              </a:rPr>
              <a:t>lnvestment</a:t>
            </a:r>
            <a:r>
              <a:rPr lang="en-ZA" sz="3200" dirty="0">
                <a:latin typeface="Arial Rounded MT Bold" panose="020F0704030504030204" pitchFamily="34" charset="0"/>
              </a:rPr>
              <a:t> Gains of transforming BMC into a Farmer Owned Company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207" y="3549922"/>
            <a:ext cx="13219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be a motivation for the farmers to work hard and grow their own investment for a better return just like the </a:t>
            </a:r>
            <a:r>
              <a:rPr lang="en-ZA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Nortura</a:t>
            </a:r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model</a:t>
            </a:r>
          </a:p>
          <a:p>
            <a:endParaRPr lang="en-Z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foster an element of efficiency and effectiveness in the operations of the BMC for the benefit of the shareholder</a:t>
            </a:r>
          </a:p>
          <a:p>
            <a:endParaRPr lang="en-Z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be easier to incorporate market demands and requirements as the farmer is the owner and can easily cascade such market requirements to the farm</a:t>
            </a:r>
          </a:p>
        </p:txBody>
      </p:sp>
    </p:spTree>
    <p:extLst>
      <p:ext uri="{BB962C8B-B14F-4D97-AF65-F5344CB8AC3E}">
        <p14:creationId xmlns:p14="http://schemas.microsoft.com/office/powerpoint/2010/main" val="375250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4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91" y="-26127"/>
            <a:ext cx="139054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5476" y="4257649"/>
            <a:ext cx="10215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North-South cooperation led to a benchmark exercise in the beef sector at </a:t>
            </a:r>
            <a:r>
              <a:rPr lang="en-ZA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Nortura</a:t>
            </a:r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and GPS in order to build capacity in the BNBPU as a preparatory exercise for full participation in the privatisation of BMC</a:t>
            </a:r>
          </a:p>
          <a:p>
            <a:endParaRPr lang="en-Z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Z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Good practise cases in established farmers’ formation a guidance to BNBPU’s own farmer formation</a:t>
            </a:r>
          </a:p>
          <a:p>
            <a:endParaRPr lang="en-Z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8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93590"/>
            <a:ext cx="1366194" cy="973890"/>
          </a:xfrm>
          <a:prstGeom prst="rect">
            <a:avLst/>
          </a:prstGeom>
        </p:spPr>
      </p:pic>
      <p:pic>
        <p:nvPicPr>
          <p:cNvPr id="5" name="Picture 4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2" y="-154771"/>
            <a:ext cx="13716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6812" y="3089564"/>
            <a:ext cx="137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7526"/>
            <a:ext cx="1371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Support ended along the way while privatisation is ongoing and yet to be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BNBPU still needs the support in order to foster capacity building and involve farmers to dictate their privatisation model to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Further support needed to lobby all the farmers to rally behind their union and utilise their power to have a say in all matters relating to beef and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527" y="221673"/>
            <a:ext cx="1154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Limits of the Technical Assistance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310" y="4802800"/>
            <a:ext cx="1752368" cy="12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Image result for free quality images of cattle post in Africa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2" y="-154771"/>
            <a:ext cx="13716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310" y="5454056"/>
            <a:ext cx="1752368" cy="1249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9164" y="365125"/>
            <a:ext cx="6220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Way Forward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39629"/>
            <a:ext cx="13711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Seek further assistance for capacity building to enable farmers to be more involved in beef related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Alongside best practise models build a robust and self sustaining beef union which is responsive to the needs of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 an advocacy strategy that includes women and youth for a more evolving and sustainable beef industry</a:t>
            </a:r>
          </a:p>
        </p:txBody>
      </p:sp>
    </p:spTree>
    <p:extLst>
      <p:ext uri="{BB962C8B-B14F-4D97-AF65-F5344CB8AC3E}">
        <p14:creationId xmlns:p14="http://schemas.microsoft.com/office/powerpoint/2010/main" val="298892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23209</TotalTime>
  <Words>611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Perpetua Titling MT</vt:lpstr>
      <vt:lpstr>Wingdings</vt:lpstr>
      <vt:lpstr>Office Theme</vt:lpstr>
      <vt:lpstr>Enhancing the investment and export competitiveness of the Beef lndustry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Nissaria Kwele</dc:creator>
  <cp:lastModifiedBy>Ahmed NDYESHOBOLA</cp:lastModifiedBy>
  <cp:revision>77</cp:revision>
  <dcterms:created xsi:type="dcterms:W3CDTF">2019-12-02T13:53:16Z</dcterms:created>
  <dcterms:modified xsi:type="dcterms:W3CDTF">2020-01-30T08:13:48Z</dcterms:modified>
</cp:coreProperties>
</file>